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</p:sldIdLst>
  <p:sldSz cx="7192963" cy="103235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663300"/>
    <a:srgbClr val="3399FF"/>
    <a:srgbClr val="66FFFF"/>
    <a:srgbClr val="2EBBB8"/>
    <a:srgbClr val="FF7C80"/>
    <a:srgbClr val="FFCCCC"/>
    <a:srgbClr val="FF5050"/>
    <a:srgbClr val="CC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530" y="60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6CE3B-55BE-70E4-62E9-84B75A43E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82B2722-D806-BACC-63C1-980675317427}"/>
              </a:ext>
            </a:extLst>
          </p:cNvPr>
          <p:cNvSpPr/>
          <p:nvPr/>
        </p:nvSpPr>
        <p:spPr>
          <a:xfrm>
            <a:off x="-1" y="-4457"/>
            <a:ext cx="7192963" cy="10327970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20E0262-A993-02C1-02B5-6A94CF0E6473}"/>
              </a:ext>
            </a:extLst>
          </p:cNvPr>
          <p:cNvSpPr/>
          <p:nvPr/>
        </p:nvSpPr>
        <p:spPr>
          <a:xfrm>
            <a:off x="164584" y="3019516"/>
            <a:ext cx="6874333" cy="597215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65573359-7011-F742-7567-894536754B0B}"/>
              </a:ext>
            </a:extLst>
          </p:cNvPr>
          <p:cNvSpPr/>
          <p:nvPr/>
        </p:nvSpPr>
        <p:spPr>
          <a:xfrm>
            <a:off x="380395" y="3120753"/>
            <a:ext cx="6288901" cy="12933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ts val="3100"/>
              </a:lnSpc>
            </a:pPr>
            <a:r>
              <a:rPr lang="ja-JP" altLang="en-US" sz="2800" b="1" dirty="0">
                <a:ln w="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災害の９割は</a:t>
            </a:r>
            <a:endParaRPr lang="en-US" altLang="ja-JP" sz="2800" b="1" dirty="0">
              <a:ln w="0">
                <a:solidFill>
                  <a:schemeClr val="tx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100"/>
              </a:lnSpc>
            </a:pPr>
            <a:r>
              <a:rPr lang="ja-JP" altLang="en-US" sz="2800" b="1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「不安全な状態」</a:t>
            </a:r>
            <a:r>
              <a:rPr lang="ja-JP" altLang="en-US" sz="2800" b="1" dirty="0">
                <a:ln w="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2800" b="1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「不安全な行動」</a:t>
            </a:r>
            <a:endParaRPr lang="en-US" altLang="ja-JP" sz="2800" b="1" dirty="0">
              <a:ln w="0">
                <a:solidFill>
                  <a:srgbClr val="C00000"/>
                </a:solidFill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3100"/>
              </a:lnSpc>
            </a:pPr>
            <a:r>
              <a:rPr lang="ja-JP" altLang="en-US" sz="2800" b="1" dirty="0">
                <a:ln w="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の組み合わせで発生！</a:t>
            </a: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0F698682-B8D5-A623-7C49-AC849E830602}"/>
              </a:ext>
            </a:extLst>
          </p:cNvPr>
          <p:cNvCxnSpPr>
            <a:cxnSpLocks/>
          </p:cNvCxnSpPr>
          <p:nvPr/>
        </p:nvCxnSpPr>
        <p:spPr>
          <a:xfrm>
            <a:off x="304694" y="4390673"/>
            <a:ext cx="6636735" cy="0"/>
          </a:xfrm>
          <a:prstGeom prst="line">
            <a:avLst/>
          </a:prstGeom>
          <a:ln w="63500">
            <a:solidFill>
              <a:srgbClr val="6633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5CC98C1-8E41-30B7-D56A-189C1D5DD8B0}"/>
              </a:ext>
            </a:extLst>
          </p:cNvPr>
          <p:cNvSpPr/>
          <p:nvPr/>
        </p:nvSpPr>
        <p:spPr>
          <a:xfrm>
            <a:off x="276581" y="4491989"/>
            <a:ext cx="6322933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■経営トップ等による年度末現場点検の実施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■墜落・転落災害の防止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■建設機械・クレーン等災害の防止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■倒壊・崩壊災害の防止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■飛来・落下等による公衆災害の防止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■交通労働災害の防止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■火災・爆発等災害の防止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■転倒災害の防止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■不安全行動による災害の防止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■安全衛生教育の実施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■職業性疾病の防止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■化学物質に関するリスクアセスメントの実施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■メンタルヘルス対策の推進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■健康障害防止対策の充実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BEDD43-FD6D-52F0-B9B1-2FF6FB79DDCC}"/>
              </a:ext>
            </a:extLst>
          </p:cNvPr>
          <p:cNvSpPr/>
          <p:nvPr/>
        </p:nvSpPr>
        <p:spPr>
          <a:xfrm>
            <a:off x="1508392" y="67234"/>
            <a:ext cx="4149148" cy="2969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285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▪▪▪ 支部長メッセージ▪▪▪</a:t>
            </a:r>
          </a:p>
        </p:txBody>
      </p:sp>
      <p:sp>
        <p:nvSpPr>
          <p:cNvPr id="9" name="爆発: 8 pt 8">
            <a:extLst>
              <a:ext uri="{FF2B5EF4-FFF2-40B4-BE49-F238E27FC236}">
                <a16:creationId xmlns:a16="http://schemas.microsoft.com/office/drawing/2014/main" id="{0035F9EA-758B-646D-C294-78FA8916377B}"/>
              </a:ext>
            </a:extLst>
          </p:cNvPr>
          <p:cNvSpPr/>
          <p:nvPr/>
        </p:nvSpPr>
        <p:spPr>
          <a:xfrm>
            <a:off x="593448" y="413290"/>
            <a:ext cx="6006066" cy="926506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88781BD-F683-48FA-5624-5AEB6C5B0FF2}"/>
              </a:ext>
            </a:extLst>
          </p:cNvPr>
          <p:cNvSpPr/>
          <p:nvPr/>
        </p:nvSpPr>
        <p:spPr>
          <a:xfrm>
            <a:off x="1648496" y="668923"/>
            <a:ext cx="4009044" cy="35492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労働災害対策、待ったなし！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0277FDC7-378F-3580-2052-2E8EF94CAF83}"/>
              </a:ext>
            </a:extLst>
          </p:cNvPr>
          <p:cNvGrpSpPr/>
          <p:nvPr/>
        </p:nvGrpSpPr>
        <p:grpSpPr>
          <a:xfrm>
            <a:off x="157519" y="1405961"/>
            <a:ext cx="6890124" cy="1451903"/>
            <a:chOff x="196156" y="1339389"/>
            <a:chExt cx="6890124" cy="1766579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E8872235-B245-B1DD-FA15-E5520718CE70}"/>
                </a:ext>
              </a:extLst>
            </p:cNvPr>
            <p:cNvSpPr/>
            <p:nvPr/>
          </p:nvSpPr>
          <p:spPr>
            <a:xfrm>
              <a:off x="196156" y="1339389"/>
              <a:ext cx="6890124" cy="176122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/>
              <a:r>
                <a:rPr lang="ja-JP" altLang="en-US" sz="4000" b="1" dirty="0">
                  <a:ln w="1270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「建設業年度末労働災害防止強調月間」</a:t>
              </a:r>
              <a:endParaRPr lang="en-US" altLang="ja-JP" sz="4000" b="1" dirty="0">
                <a:ln w="12700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4000" b="1" dirty="0">
                  <a:ln w="1270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忙しいときほど注意深く！！</a:t>
              </a: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D6A453-11F0-0B07-2436-50FBF48C4C93}"/>
                </a:ext>
              </a:extLst>
            </p:cNvPr>
            <p:cNvSpPr/>
            <p:nvPr/>
          </p:nvSpPr>
          <p:spPr>
            <a:xfrm>
              <a:off x="196156" y="1344745"/>
              <a:ext cx="6890124" cy="176122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/>
              <a:r>
                <a:rPr lang="ja-JP" altLang="en-US" sz="4000" b="1" dirty="0">
                  <a:ln w="19050">
                    <a:noFill/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「建設業年度末労働災害防止強調月間」</a:t>
              </a:r>
              <a:endParaRPr lang="en-US" altLang="ja-JP" sz="4000" b="1" dirty="0">
                <a:ln w="19050">
                  <a:noFill/>
                </a:ln>
                <a:solidFill>
                  <a:srgbClr val="5957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4000" b="1" dirty="0">
                  <a:ln w="19050">
                    <a:noFill/>
                  </a:ln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忙しいときほど注意深く！！</a:t>
              </a:r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EE3F0EB-62C7-F302-1D09-272EE327EEAF}"/>
              </a:ext>
            </a:extLst>
          </p:cNvPr>
          <p:cNvSpPr/>
          <p:nvPr/>
        </p:nvSpPr>
        <p:spPr>
          <a:xfrm>
            <a:off x="96771" y="1050714"/>
            <a:ext cx="341792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日～令和</a:t>
            </a:r>
            <a:r>
              <a:rPr lang="en-US" altLang="ja-JP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sz="16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C2D08D6-6506-B8DF-48CA-99D601D540A9}"/>
              </a:ext>
            </a:extLst>
          </p:cNvPr>
          <p:cNvSpPr/>
          <p:nvPr/>
        </p:nvSpPr>
        <p:spPr>
          <a:xfrm>
            <a:off x="96771" y="1050714"/>
            <a:ext cx="341792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日～令和</a:t>
            </a:r>
            <a:r>
              <a:rPr lang="en-US" altLang="ja-JP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sz="16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C766424-D9F3-2872-5250-57E4C07DC7D9}"/>
              </a:ext>
            </a:extLst>
          </p:cNvPr>
          <p:cNvSpPr/>
          <p:nvPr/>
        </p:nvSpPr>
        <p:spPr>
          <a:xfrm>
            <a:off x="301715" y="8803415"/>
            <a:ext cx="4249881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建設業労働災害防止協会「令和</a:t>
            </a:r>
            <a:r>
              <a:rPr lang="en-US" altLang="ja-JP" sz="800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800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年度建設業年度末労働災害防止強調月間実施要領」より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CEB6A092-C0A0-1BAC-1AFB-AD0D1CDA3420}"/>
              </a:ext>
            </a:extLst>
          </p:cNvPr>
          <p:cNvSpPr/>
          <p:nvPr/>
        </p:nvSpPr>
        <p:spPr>
          <a:xfrm>
            <a:off x="5424269" y="8058564"/>
            <a:ext cx="1517160" cy="1517160"/>
          </a:xfrm>
          <a:prstGeom prst="ellipse">
            <a:avLst/>
          </a:prstGeom>
          <a:solidFill>
            <a:srgbClr val="C000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1B072C4-438B-0C24-446D-B7AAB7F97A56}"/>
              </a:ext>
            </a:extLst>
          </p:cNvPr>
          <p:cNvSpPr/>
          <p:nvPr/>
        </p:nvSpPr>
        <p:spPr>
          <a:xfrm>
            <a:off x="5550203" y="8157970"/>
            <a:ext cx="1338828" cy="13696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STOP</a:t>
            </a:r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転倒災害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8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あせらない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急ぐときほど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落ち着いて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4D179820-DC18-C136-8CB9-C534C26B1F8D}"/>
              </a:ext>
            </a:extLst>
          </p:cNvPr>
          <p:cNvCxnSpPr>
            <a:cxnSpLocks/>
          </p:cNvCxnSpPr>
          <p:nvPr/>
        </p:nvCxnSpPr>
        <p:spPr>
          <a:xfrm>
            <a:off x="5531078" y="8702302"/>
            <a:ext cx="1293835" cy="0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図 35" descr="部屋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51BD0BE-2821-32B1-2263-658ABFA585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493" y="4248577"/>
            <a:ext cx="3170706" cy="3170706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8110087-176E-D99A-16F4-72511F0DB2DD}"/>
              </a:ext>
            </a:extLst>
          </p:cNvPr>
          <p:cNvSpPr/>
          <p:nvPr/>
        </p:nvSpPr>
        <p:spPr>
          <a:xfrm rot="21252035">
            <a:off x="4161493" y="6577189"/>
            <a:ext cx="2448055" cy="13065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Left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どんな小さな事故も</a:t>
            </a:r>
            <a:endParaRPr lang="en-US" altLang="ja-JP" sz="4000" b="1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4000" b="1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おこさない</a:t>
            </a:r>
            <a:r>
              <a:rPr lang="en-US" altLang="ja-JP" sz="4000" b="1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!!</a:t>
            </a:r>
            <a:endParaRPr lang="ja-JP" altLang="en-US" sz="4000" b="1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9C304DA-C258-57C6-8C48-CDE83763CB53}"/>
              </a:ext>
            </a:extLst>
          </p:cNvPr>
          <p:cNvSpPr/>
          <p:nvPr/>
        </p:nvSpPr>
        <p:spPr>
          <a:xfrm>
            <a:off x="413816" y="9124062"/>
            <a:ext cx="594044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2200" b="1" dirty="0">
              <a:ln w="0"/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建設業労働災害防止協会群馬県支部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39969D6-CE6B-B4C4-D1D8-6DEC427D09A1}"/>
              </a:ext>
            </a:extLst>
          </p:cNvPr>
          <p:cNvSpPr/>
          <p:nvPr/>
        </p:nvSpPr>
        <p:spPr>
          <a:xfrm>
            <a:off x="1805732" y="9789544"/>
            <a:ext cx="289213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zh-TW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371-0846</a:t>
            </a:r>
            <a:r>
              <a:rPr lang="zh-TW" altLang="en-US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群馬県前橋市元総社町</a:t>
            </a:r>
            <a:r>
              <a:rPr lang="en-US" altLang="zh-TW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2-5-3</a:t>
            </a:r>
          </a:p>
          <a:p>
            <a:pPr algn="ctr"/>
            <a:r>
              <a:rPr lang="en-US" altLang="zh-TW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027(252)166</a:t>
            </a:r>
            <a:r>
              <a:rPr lang="en-US" altLang="ja-JP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zh-TW" altLang="en-US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zh-TW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027(25</a:t>
            </a:r>
            <a:r>
              <a:rPr lang="en-US" altLang="ja-JP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en-US" altLang="zh-TW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en-US" altLang="ja-JP" sz="1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1776</a:t>
            </a:r>
            <a:endParaRPr lang="en-US" altLang="zh-TW" sz="1000" b="1" dirty="0">
              <a:ln w="0"/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B909FE1-EDAA-8174-BA39-21777A4B1C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37662" y1="38115" x2="37662" y2="38115"/>
                        <a14:foregroundMark x1="40659" y1="33017" x2="40659" y2="33017"/>
                        <a14:foregroundMark x1="63437" y1="40842" x2="63437" y2="40842"/>
                        <a14:foregroundMark x1="59441" y1="29994" x2="59940" y2="31535"/>
                        <a14:foregroundMark x1="29071" y1="51926" x2="29071" y2="51926"/>
                        <a14:foregroundMark x1="22478" y1="46236" x2="22478" y2="46236"/>
                        <a14:foregroundMark x1="19381" y1="49852" x2="19381" y2="49852"/>
                        <a14:foregroundMark x1="21379" y1="55542" x2="21379" y2="55542"/>
                        <a14:foregroundMark x1="23477" y1="55542" x2="23477" y2="55542"/>
                        <a14:foregroundMark x1="54845" y1="71488" x2="54845" y2="71488"/>
                        <a14:foregroundMark x1="56943" y1="70895" x2="56943" y2="70895"/>
                        <a14:foregroundMark x1="48751" y1="70006" x2="48751" y2="70006"/>
                        <a14:foregroundMark x1="48252" y1="74807" x2="48252" y2="74807"/>
                        <a14:foregroundMark x1="50350" y1="73622" x2="50350" y2="73622"/>
                        <a14:foregroundMark x1="49850" y1="71488" x2="49850" y2="71488"/>
                        <a14:foregroundMark x1="54845" y1="42324" x2="54845" y2="42324"/>
                        <a14:foregroundMark x1="53347" y1="48963" x2="53347" y2="48963"/>
                        <a14:foregroundMark x1="57942" y1="51630" x2="57942" y2="51630"/>
                        <a14:foregroundMark x1="82218" y1="48074" x2="82218" y2="48074"/>
                        <a14:foregroundMark x1="83716" y1="41731" x2="83716" y2="41731"/>
                        <a14:foregroundMark x1="72627" y1="36633" x2="72627" y2="36633"/>
                        <a14:foregroundMark x1="69031" y1="31180" x2="69031" y2="31180"/>
                        <a14:foregroundMark x1="50849" y1="31535" x2="50849" y2="31535"/>
                        <a14:foregroundMark x1="32068" y1="35388" x2="32068" y2="35388"/>
                        <a14:foregroundMark x1="30569" y1="57676" x2="30569" y2="57676"/>
                        <a14:foregroundMark x1="76623" y1="45347" x2="76623" y2="45347"/>
                        <a14:foregroundMark x1="61938" y1="45940" x2="61938" y2="45940"/>
                        <a14:foregroundMark x1="36663" y1="42027" x2="61439" y2="48370"/>
                        <a14:foregroundMark x1="37163" y1="44161" x2="40160" y2="29105"/>
                        <a14:foregroundMark x1="25974" y1="42916" x2="24476" y2="54950"/>
                        <a14:foregroundMark x1="62438" y1="27919" x2="58442" y2="47421"/>
                        <a14:foregroundMark x1="70030" y1="58862" x2="74126" y2="585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58" y="9083723"/>
            <a:ext cx="638528" cy="107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27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2962</TotalTime>
  <Words>253</Words>
  <Application>Microsoft Office PowerPoint</Application>
  <PresentationFormat>ユーザー設定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瀬下 邦久</dc:creator>
  <cp:lastModifiedBy>真理 松村</cp:lastModifiedBy>
  <cp:revision>145</cp:revision>
  <cp:lastPrinted>2025-01-29T00:38:11Z</cp:lastPrinted>
  <dcterms:created xsi:type="dcterms:W3CDTF">2018-05-28T23:26:38Z</dcterms:created>
  <dcterms:modified xsi:type="dcterms:W3CDTF">2025-01-30T02:19:17Z</dcterms:modified>
</cp:coreProperties>
</file>