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</p:sldIdLst>
  <p:sldSz cx="7192963" cy="10323513"/>
  <p:notesSz cx="10234613" cy="146637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2" userDrawn="1">
          <p15:clr>
            <a:srgbClr val="A4A3A4"/>
          </p15:clr>
        </p15:guide>
        <p15:guide id="2" pos="22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0000"/>
    <a:srgbClr val="663300"/>
    <a:srgbClr val="3399FF"/>
    <a:srgbClr val="66FFFF"/>
    <a:srgbClr val="2EBBB8"/>
    <a:srgbClr val="FF7C80"/>
    <a:srgbClr val="FFCCCC"/>
    <a:srgbClr val="FF505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3054" y="90"/>
      </p:cViewPr>
      <p:guideLst>
        <p:guide orient="horz" pos="3252"/>
        <p:guide pos="226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472" y="1689520"/>
            <a:ext cx="6114019" cy="3594112"/>
          </a:xfrm>
        </p:spPr>
        <p:txBody>
          <a:bodyPr anchor="b"/>
          <a:lstStyle>
            <a:lvl1pPr algn="ctr"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121" y="5422235"/>
            <a:ext cx="5394722" cy="2492459"/>
          </a:xfrm>
        </p:spPr>
        <p:txBody>
          <a:bodyPr/>
          <a:lstStyle>
            <a:lvl1pPr marL="0" indent="0" algn="ctr">
              <a:buNone/>
              <a:defRPr sz="1888"/>
            </a:lvl1pPr>
            <a:lvl2pPr marL="359634" indent="0" algn="ctr">
              <a:buNone/>
              <a:defRPr sz="1573"/>
            </a:lvl2pPr>
            <a:lvl3pPr marL="719267" indent="0" algn="ctr">
              <a:buNone/>
              <a:defRPr sz="1416"/>
            </a:lvl3pPr>
            <a:lvl4pPr marL="1078901" indent="0" algn="ctr">
              <a:buNone/>
              <a:defRPr sz="1259"/>
            </a:lvl4pPr>
            <a:lvl5pPr marL="1438534" indent="0" algn="ctr">
              <a:buNone/>
              <a:defRPr sz="1259"/>
            </a:lvl5pPr>
            <a:lvl6pPr marL="1798168" indent="0" algn="ctr">
              <a:buNone/>
              <a:defRPr sz="1259"/>
            </a:lvl6pPr>
            <a:lvl7pPr marL="2157801" indent="0" algn="ctr">
              <a:buNone/>
              <a:defRPr sz="1259"/>
            </a:lvl7pPr>
            <a:lvl8pPr marL="2517435" indent="0" algn="ctr">
              <a:buNone/>
              <a:defRPr sz="1259"/>
            </a:lvl8pPr>
            <a:lvl9pPr marL="2877068" indent="0" algn="ctr">
              <a:buNone/>
              <a:defRPr sz="125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989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5780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47464" y="549632"/>
            <a:ext cx="1550983" cy="87487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517" y="549632"/>
            <a:ext cx="4563036" cy="87487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70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092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770" y="2573712"/>
            <a:ext cx="6203931" cy="4294294"/>
          </a:xfrm>
        </p:spPr>
        <p:txBody>
          <a:bodyPr anchor="b"/>
          <a:lstStyle>
            <a:lvl1pPr>
              <a:defRPr sz="472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770" y="6908632"/>
            <a:ext cx="6203931" cy="2258268"/>
          </a:xfrm>
        </p:spPr>
        <p:txBody>
          <a:bodyPr/>
          <a:lstStyle>
            <a:lvl1pPr marL="0" indent="0">
              <a:buNone/>
              <a:defRPr sz="1888">
                <a:solidFill>
                  <a:schemeClr val="tx1"/>
                </a:solidFill>
              </a:defRPr>
            </a:lvl1pPr>
            <a:lvl2pPr marL="359634" indent="0">
              <a:buNone/>
              <a:defRPr sz="1573">
                <a:solidFill>
                  <a:schemeClr val="tx1">
                    <a:tint val="75000"/>
                  </a:schemeClr>
                </a:solidFill>
              </a:defRPr>
            </a:lvl2pPr>
            <a:lvl3pPr marL="719267" indent="0">
              <a:buNone/>
              <a:defRPr sz="1416">
                <a:solidFill>
                  <a:schemeClr val="tx1">
                    <a:tint val="75000"/>
                  </a:schemeClr>
                </a:solidFill>
              </a:defRPr>
            </a:lvl3pPr>
            <a:lvl4pPr marL="10789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4pPr>
            <a:lvl5pPr marL="1438534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5pPr>
            <a:lvl6pPr marL="17981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6pPr>
            <a:lvl7pPr marL="2157801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7pPr>
            <a:lvl8pPr marL="2517435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8pPr>
            <a:lvl9pPr marL="2877068" indent="0">
              <a:buNone/>
              <a:defRPr sz="125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677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516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1438" y="2748157"/>
            <a:ext cx="3057009" cy="65501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436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549634"/>
            <a:ext cx="6203931" cy="19954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454" y="2530695"/>
            <a:ext cx="3042960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454" y="3770950"/>
            <a:ext cx="3042960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1438" y="2530695"/>
            <a:ext cx="3057946" cy="1240255"/>
          </a:xfrm>
        </p:spPr>
        <p:txBody>
          <a:bodyPr anchor="b"/>
          <a:lstStyle>
            <a:lvl1pPr marL="0" indent="0">
              <a:buNone/>
              <a:defRPr sz="1888" b="1"/>
            </a:lvl1pPr>
            <a:lvl2pPr marL="359634" indent="0">
              <a:buNone/>
              <a:defRPr sz="1573" b="1"/>
            </a:lvl2pPr>
            <a:lvl3pPr marL="719267" indent="0">
              <a:buNone/>
              <a:defRPr sz="1416" b="1"/>
            </a:lvl3pPr>
            <a:lvl4pPr marL="1078901" indent="0">
              <a:buNone/>
              <a:defRPr sz="1259" b="1"/>
            </a:lvl4pPr>
            <a:lvl5pPr marL="1438534" indent="0">
              <a:buNone/>
              <a:defRPr sz="1259" b="1"/>
            </a:lvl5pPr>
            <a:lvl6pPr marL="1798168" indent="0">
              <a:buNone/>
              <a:defRPr sz="1259" b="1"/>
            </a:lvl6pPr>
            <a:lvl7pPr marL="2157801" indent="0">
              <a:buNone/>
              <a:defRPr sz="1259" b="1"/>
            </a:lvl7pPr>
            <a:lvl8pPr marL="2517435" indent="0">
              <a:buNone/>
              <a:defRPr sz="1259" b="1"/>
            </a:lvl8pPr>
            <a:lvl9pPr marL="2877068" indent="0">
              <a:buNone/>
              <a:defRPr sz="1259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1438" y="3770950"/>
            <a:ext cx="3057946" cy="55464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13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296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027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7946" y="1486397"/>
            <a:ext cx="3641438" cy="7336385"/>
          </a:xfrm>
        </p:spPr>
        <p:txBody>
          <a:bodyPr/>
          <a:lstStyle>
            <a:lvl1pPr>
              <a:defRPr sz="2517"/>
            </a:lvl1pPr>
            <a:lvl2pPr>
              <a:defRPr sz="2202"/>
            </a:lvl2pPr>
            <a:lvl3pPr>
              <a:defRPr sz="1888"/>
            </a:lvl3pPr>
            <a:lvl4pPr>
              <a:defRPr sz="1573"/>
            </a:lvl4pPr>
            <a:lvl5pPr>
              <a:defRPr sz="1573"/>
            </a:lvl5pPr>
            <a:lvl6pPr>
              <a:defRPr sz="1573"/>
            </a:lvl6pPr>
            <a:lvl7pPr>
              <a:defRPr sz="1573"/>
            </a:lvl7pPr>
            <a:lvl8pPr>
              <a:defRPr sz="1573"/>
            </a:lvl8pPr>
            <a:lvl9pPr>
              <a:defRPr sz="157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29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453" y="688234"/>
            <a:ext cx="2319918" cy="2408820"/>
          </a:xfrm>
        </p:spPr>
        <p:txBody>
          <a:bodyPr anchor="b"/>
          <a:lstStyle>
            <a:lvl1pPr>
              <a:defRPr sz="251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57946" y="1486397"/>
            <a:ext cx="3641438" cy="7336385"/>
          </a:xfrm>
        </p:spPr>
        <p:txBody>
          <a:bodyPr anchor="t"/>
          <a:lstStyle>
            <a:lvl1pPr marL="0" indent="0">
              <a:buNone/>
              <a:defRPr sz="2517"/>
            </a:lvl1pPr>
            <a:lvl2pPr marL="359634" indent="0">
              <a:buNone/>
              <a:defRPr sz="2202"/>
            </a:lvl2pPr>
            <a:lvl3pPr marL="719267" indent="0">
              <a:buNone/>
              <a:defRPr sz="1888"/>
            </a:lvl3pPr>
            <a:lvl4pPr marL="1078901" indent="0">
              <a:buNone/>
              <a:defRPr sz="1573"/>
            </a:lvl4pPr>
            <a:lvl5pPr marL="1438534" indent="0">
              <a:buNone/>
              <a:defRPr sz="1573"/>
            </a:lvl5pPr>
            <a:lvl6pPr marL="1798168" indent="0">
              <a:buNone/>
              <a:defRPr sz="1573"/>
            </a:lvl6pPr>
            <a:lvl7pPr marL="2157801" indent="0">
              <a:buNone/>
              <a:defRPr sz="1573"/>
            </a:lvl7pPr>
            <a:lvl8pPr marL="2517435" indent="0">
              <a:buNone/>
              <a:defRPr sz="1573"/>
            </a:lvl8pPr>
            <a:lvl9pPr marL="2877068" indent="0">
              <a:buNone/>
              <a:defRPr sz="157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453" y="3097054"/>
            <a:ext cx="2319918" cy="5737675"/>
          </a:xfrm>
        </p:spPr>
        <p:txBody>
          <a:bodyPr/>
          <a:lstStyle>
            <a:lvl1pPr marL="0" indent="0">
              <a:buNone/>
              <a:defRPr sz="1259"/>
            </a:lvl1pPr>
            <a:lvl2pPr marL="359634" indent="0">
              <a:buNone/>
              <a:defRPr sz="1101"/>
            </a:lvl2pPr>
            <a:lvl3pPr marL="719267" indent="0">
              <a:buNone/>
              <a:defRPr sz="944"/>
            </a:lvl3pPr>
            <a:lvl4pPr marL="1078901" indent="0">
              <a:buNone/>
              <a:defRPr sz="787"/>
            </a:lvl4pPr>
            <a:lvl5pPr marL="1438534" indent="0">
              <a:buNone/>
              <a:defRPr sz="787"/>
            </a:lvl5pPr>
            <a:lvl6pPr marL="1798168" indent="0">
              <a:buNone/>
              <a:defRPr sz="787"/>
            </a:lvl6pPr>
            <a:lvl7pPr marL="2157801" indent="0">
              <a:buNone/>
              <a:defRPr sz="787"/>
            </a:lvl7pPr>
            <a:lvl8pPr marL="2517435" indent="0">
              <a:buNone/>
              <a:defRPr sz="787"/>
            </a:lvl8pPr>
            <a:lvl9pPr marL="2877068" indent="0">
              <a:buNone/>
              <a:defRPr sz="78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49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516" y="549634"/>
            <a:ext cx="6203931" cy="1995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516" y="2748157"/>
            <a:ext cx="6203931" cy="6550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516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31DEFA-CA9D-4314-8CD6-D2D65D572A92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2669" y="9568370"/>
            <a:ext cx="2427625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30" y="9568370"/>
            <a:ext cx="1618417" cy="54963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EFD0B-FDDA-4B1E-A460-A4C7BE94B0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9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267" rtl="0" eaLnBrk="1" latinLnBrk="0" hangingPunct="1">
        <a:lnSpc>
          <a:spcPct val="90000"/>
        </a:lnSpc>
        <a:spcBef>
          <a:spcPct val="0"/>
        </a:spcBef>
        <a:buNone/>
        <a:defRPr kumimoji="1" sz="346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817" indent="-179817" algn="l" defTabSz="71926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kumimoji="1" sz="2202" kern="1200">
          <a:solidFill>
            <a:schemeClr val="tx1"/>
          </a:solidFill>
          <a:latin typeface="+mn-lt"/>
          <a:ea typeface="+mn-ea"/>
          <a:cs typeface="+mn-cs"/>
        </a:defRPr>
      </a:lvl1pPr>
      <a:lvl2pPr marL="539450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888" kern="1200">
          <a:solidFill>
            <a:schemeClr val="tx1"/>
          </a:solidFill>
          <a:latin typeface="+mn-lt"/>
          <a:ea typeface="+mn-ea"/>
          <a:cs typeface="+mn-cs"/>
        </a:defRPr>
      </a:lvl2pPr>
      <a:lvl3pPr marL="8990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573" kern="1200">
          <a:solidFill>
            <a:schemeClr val="tx1"/>
          </a:solidFill>
          <a:latin typeface="+mn-lt"/>
          <a:ea typeface="+mn-ea"/>
          <a:cs typeface="+mn-cs"/>
        </a:defRPr>
      </a:lvl3pPr>
      <a:lvl4pPr marL="1258717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6183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977984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337618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697251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3056885" indent="-179817" algn="l" defTabSz="719267" rtl="0" eaLnBrk="1" latinLnBrk="0" hangingPunct="1">
        <a:lnSpc>
          <a:spcPct val="90000"/>
        </a:lnSpc>
        <a:spcBef>
          <a:spcPts val="393"/>
        </a:spcBef>
        <a:buFont typeface="Arial" panose="020B0604020202020204" pitchFamily="34" charset="0"/>
        <a:buChar char="•"/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1pPr>
      <a:lvl2pPr marL="3596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2pPr>
      <a:lvl3pPr marL="719267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3pPr>
      <a:lvl4pPr marL="10789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4pPr>
      <a:lvl5pPr marL="1438534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5pPr>
      <a:lvl6pPr marL="17981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6pPr>
      <a:lvl7pPr marL="2157801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7pPr>
      <a:lvl8pPr marL="2517435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8pPr>
      <a:lvl9pPr marL="2877068" algn="l" defTabSz="719267" rtl="0" eaLnBrk="1" latinLnBrk="0" hangingPunct="1">
        <a:defRPr kumimoji="1" sz="141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B6C8A3C-6AF6-BBAD-6F13-D765F23D3F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C0B77BBF-94B7-23FD-41CC-F85F68E3C106}"/>
              </a:ext>
            </a:extLst>
          </p:cNvPr>
          <p:cNvSpPr/>
          <p:nvPr/>
        </p:nvSpPr>
        <p:spPr>
          <a:xfrm>
            <a:off x="164584" y="3325191"/>
            <a:ext cx="6874333" cy="554264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5D9A222-5533-E0E9-C17F-8A5FD5C09804}"/>
              </a:ext>
            </a:extLst>
          </p:cNvPr>
          <p:cNvSpPr/>
          <p:nvPr/>
        </p:nvSpPr>
        <p:spPr>
          <a:xfrm>
            <a:off x="1508392" y="67234"/>
            <a:ext cx="4149148" cy="29691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28575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▪▪▪ 支部長メッセージ▪▪▪</a:t>
            </a:r>
          </a:p>
        </p:txBody>
      </p:sp>
      <p:sp>
        <p:nvSpPr>
          <p:cNvPr id="3" name="爆発: 8 pt 2">
            <a:extLst>
              <a:ext uri="{FF2B5EF4-FFF2-40B4-BE49-F238E27FC236}">
                <a16:creationId xmlns:a16="http://schemas.microsoft.com/office/drawing/2014/main" id="{738EE4B9-9499-14F8-AFB1-903B9BF32C0C}"/>
              </a:ext>
            </a:extLst>
          </p:cNvPr>
          <p:cNvSpPr/>
          <p:nvPr/>
        </p:nvSpPr>
        <p:spPr>
          <a:xfrm>
            <a:off x="593448" y="413290"/>
            <a:ext cx="6006066" cy="926506"/>
          </a:xfrm>
          <a:prstGeom prst="irregularSeal1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F7887CC-7C8E-D480-7F93-29B16D78583A}"/>
              </a:ext>
            </a:extLst>
          </p:cNvPr>
          <p:cNvSpPr/>
          <p:nvPr/>
        </p:nvSpPr>
        <p:spPr>
          <a:xfrm>
            <a:off x="1648496" y="668923"/>
            <a:ext cx="4009044" cy="354924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労働災害対策、待ったなし！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ABC0C79D-07EA-F6F9-F181-719A6F8FC22A}"/>
              </a:ext>
            </a:extLst>
          </p:cNvPr>
          <p:cNvSpPr/>
          <p:nvPr/>
        </p:nvSpPr>
        <p:spPr>
          <a:xfrm>
            <a:off x="380395" y="3403660"/>
            <a:ext cx="6288901" cy="138499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800" b="1" dirty="0">
                <a:ln w="3175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災害の９割は</a:t>
            </a:r>
            <a:endParaRPr lang="en-US" altLang="ja-JP" sz="2800" b="1" dirty="0">
              <a:ln w="3175">
                <a:solidFill>
                  <a:schemeClr val="tx1"/>
                </a:solidFill>
              </a:ln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「不安全な状態」</a:t>
            </a:r>
            <a:r>
              <a:rPr lang="ja-JP" altLang="en-US" sz="2800" b="1" dirty="0">
                <a:ln w="3175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2800" b="1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「不安全な行動」</a:t>
            </a:r>
            <a:endParaRPr lang="en-US" altLang="ja-JP" sz="2800" b="1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800" b="1" dirty="0">
                <a:ln w="3175">
                  <a:solidFill>
                    <a:schemeClr val="tx1"/>
                  </a:solidFill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の組み合わせで発生！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52F2603-C37D-B9CC-C296-7391F8A18891}"/>
              </a:ext>
            </a:extLst>
          </p:cNvPr>
          <p:cNvSpPr/>
          <p:nvPr/>
        </p:nvSpPr>
        <p:spPr>
          <a:xfrm>
            <a:off x="441744" y="5012715"/>
            <a:ext cx="5491851" cy="36830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■重機移動、旋回時の安全確保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■始業前の作業箇所の状況確認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■クレーン作業時の合図の確認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■脚立からの転落・落下災害に注意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■安全通路の確保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■墜落制止用器具の使用前点検と完全着用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■仮囲い等、仮設資材の点検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■資材風散養生の徹底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■第三者災害の防止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■通勤時の安全運転励行</a:t>
            </a:r>
            <a:endParaRPr lang="en-US" altLang="ja-JP" sz="2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8EFC2C55-6E93-3F00-2862-195CF75CEB05}"/>
              </a:ext>
            </a:extLst>
          </p:cNvPr>
          <p:cNvSpPr/>
          <p:nvPr/>
        </p:nvSpPr>
        <p:spPr>
          <a:xfrm>
            <a:off x="5424269" y="8058564"/>
            <a:ext cx="1517160" cy="1517160"/>
          </a:xfrm>
          <a:prstGeom prst="ellipse">
            <a:avLst/>
          </a:prstGeom>
          <a:solidFill>
            <a:srgbClr val="C00000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20AA508-7A61-121C-9378-E4C3686A7DA8}"/>
              </a:ext>
            </a:extLst>
          </p:cNvPr>
          <p:cNvSpPr/>
          <p:nvPr/>
        </p:nvSpPr>
        <p:spPr>
          <a:xfrm>
            <a:off x="5614324" y="8157970"/>
            <a:ext cx="1210589" cy="136960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STOP</a:t>
            </a:r>
            <a:r>
              <a:rPr lang="ja-JP" altLang="en-US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！</a:t>
            </a:r>
            <a:endParaRPr lang="en-US" altLang="ja-JP" sz="1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転倒災害</a:t>
            </a:r>
            <a:endParaRPr lang="en-US" altLang="ja-JP" sz="1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8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すべり！</a:t>
            </a:r>
            <a:endParaRPr lang="en-US" altLang="ja-JP" sz="1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つまづき！</a:t>
            </a:r>
            <a:endParaRPr lang="en-US" altLang="ja-JP" sz="1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500" b="1" dirty="0">
                <a:ln w="3175">
                  <a:noFill/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踏み外し！</a:t>
            </a:r>
            <a:endParaRPr lang="en-US" altLang="ja-JP" sz="1500" b="1" dirty="0">
              <a:ln w="3175">
                <a:noFill/>
              </a:ln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7AE76BF9-E3BB-3A2B-F078-117D9C3B07F2}"/>
              </a:ext>
            </a:extLst>
          </p:cNvPr>
          <p:cNvCxnSpPr>
            <a:cxnSpLocks/>
          </p:cNvCxnSpPr>
          <p:nvPr/>
        </p:nvCxnSpPr>
        <p:spPr>
          <a:xfrm>
            <a:off x="5531078" y="8702302"/>
            <a:ext cx="1293835" cy="0"/>
          </a:xfrm>
          <a:prstGeom prst="line">
            <a:avLst/>
          </a:prstGeom>
          <a:ln w="1270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A0DB75B8-064A-F6F6-B0EE-5D1EAA626DD1}"/>
              </a:ext>
            </a:extLst>
          </p:cNvPr>
          <p:cNvCxnSpPr>
            <a:cxnSpLocks/>
          </p:cNvCxnSpPr>
          <p:nvPr/>
        </p:nvCxnSpPr>
        <p:spPr>
          <a:xfrm>
            <a:off x="304694" y="4845807"/>
            <a:ext cx="6636735" cy="0"/>
          </a:xfrm>
          <a:prstGeom prst="line">
            <a:avLst/>
          </a:prstGeom>
          <a:ln w="63500">
            <a:solidFill>
              <a:srgbClr val="92D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38B37F2-82B5-DBA5-F7C8-918AF0257344}"/>
              </a:ext>
            </a:extLst>
          </p:cNvPr>
          <p:cNvGrpSpPr/>
          <p:nvPr/>
        </p:nvGrpSpPr>
        <p:grpSpPr>
          <a:xfrm>
            <a:off x="157519" y="1507384"/>
            <a:ext cx="6890124" cy="1593227"/>
            <a:chOff x="196156" y="1337609"/>
            <a:chExt cx="6890124" cy="1763003"/>
          </a:xfrm>
        </p:grpSpPr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978033B2-E5A3-30BC-8AF3-803A22F459E6}"/>
                </a:ext>
              </a:extLst>
            </p:cNvPr>
            <p:cNvSpPr/>
            <p:nvPr/>
          </p:nvSpPr>
          <p:spPr>
            <a:xfrm>
              <a:off x="196156" y="1339389"/>
              <a:ext cx="6890124" cy="176122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Plain">
                <a:avLst/>
              </a:prstTxWarp>
              <a:spAutoFit/>
            </a:bodyPr>
            <a:lstStyle/>
            <a:p>
              <a:pPr algn="ctr"/>
              <a:r>
                <a:rPr lang="ja-JP" altLang="en-US" sz="4000" b="1" dirty="0">
                  <a:ln w="1270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新年度、原点に立ち返って</a:t>
              </a:r>
              <a:endParaRPr lang="en-US" altLang="ja-JP" sz="4000" b="1" dirty="0">
                <a:ln w="127000">
                  <a:solidFill>
                    <a:schemeClr val="bg1"/>
                  </a:solidFill>
                </a:ln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4000" b="1" dirty="0">
                  <a:ln w="127000"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安全対策の見直しを！</a:t>
              </a:r>
            </a:p>
          </p:txBody>
        </p:sp>
        <p:sp>
          <p:nvSpPr>
            <p:cNvPr id="8" name="正方形/長方形 7">
              <a:extLst>
                <a:ext uri="{FF2B5EF4-FFF2-40B4-BE49-F238E27FC236}">
                  <a16:creationId xmlns:a16="http://schemas.microsoft.com/office/drawing/2014/main" id="{BFF7F9F5-8CA6-C4D2-B5CF-C0EFBB945C2D}"/>
                </a:ext>
              </a:extLst>
            </p:cNvPr>
            <p:cNvSpPr/>
            <p:nvPr/>
          </p:nvSpPr>
          <p:spPr>
            <a:xfrm>
              <a:off x="196156" y="1337609"/>
              <a:ext cx="6890124" cy="176122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prstTxWarp prst="textPlain">
                <a:avLst/>
              </a:prstTxWarp>
              <a:spAutoFit/>
            </a:bodyPr>
            <a:lstStyle/>
            <a:p>
              <a:pPr algn="ctr"/>
              <a:r>
                <a:rPr lang="ja-JP" altLang="en-US" sz="4000" b="1" dirty="0">
                  <a:ln w="19050">
                    <a:noFill/>
                  </a:ln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新年度、原点に立ち返って</a:t>
              </a:r>
              <a:endParaRPr lang="en-US" altLang="ja-JP" sz="4000" b="1" dirty="0">
                <a:ln w="19050">
                  <a:noFill/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4000" b="1" dirty="0">
                  <a:ln w="19050">
                    <a:noFill/>
                  </a:ln>
                  <a:solidFill>
                    <a:srgbClr val="C00000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安全対策の見直しを！</a:t>
              </a:r>
              <a:endParaRPr lang="ja-JP" altLang="en-US" sz="4000" b="1" dirty="0">
                <a:ln w="19050">
                  <a:noFill/>
                </a:ln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F81D3071-AF66-8F9B-C21F-BF7C588C06FB}"/>
              </a:ext>
            </a:extLst>
          </p:cNvPr>
          <p:cNvSpPr/>
          <p:nvPr/>
        </p:nvSpPr>
        <p:spPr>
          <a:xfrm rot="21272991">
            <a:off x="3336366" y="7311891"/>
            <a:ext cx="2448055" cy="1306567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FadeLeft">
              <a:avLst/>
            </a:prstTxWarp>
            <a:spAutoFit/>
          </a:bodyPr>
          <a:lstStyle/>
          <a:p>
            <a:pPr algn="ctr"/>
            <a:r>
              <a:rPr lang="ja-JP" altLang="en-US" sz="4000" b="1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どんな小さな事故も</a:t>
            </a:r>
            <a:endParaRPr lang="en-US" altLang="ja-JP" sz="4000" b="1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4000" b="1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おこさない</a:t>
            </a:r>
            <a:r>
              <a:rPr lang="en-US" altLang="ja-JP" sz="4000" b="1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!!</a:t>
            </a:r>
            <a:endParaRPr lang="ja-JP" altLang="en-US" sz="4000" b="1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5" name="図 14" descr="部屋, マグカップ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C8C48B0-A210-7A88-D14D-9EC3A561F2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0854" y="4447037"/>
            <a:ext cx="1984101" cy="2373327"/>
          </a:xfrm>
          <a:prstGeom prst="rect">
            <a:avLst/>
          </a:prstGeom>
        </p:spPr>
      </p:pic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B7D6A1-05E5-54F2-9D98-56776EA72518}"/>
              </a:ext>
            </a:extLst>
          </p:cNvPr>
          <p:cNvSpPr/>
          <p:nvPr/>
        </p:nvSpPr>
        <p:spPr>
          <a:xfrm>
            <a:off x="682795" y="9138138"/>
            <a:ext cx="5940445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ja-JP" sz="22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2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建設業労働災害防止協会群馬県支部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B2945D2-7B13-15DE-0115-BC74C2347055}"/>
              </a:ext>
            </a:extLst>
          </p:cNvPr>
          <p:cNvSpPr/>
          <p:nvPr/>
        </p:nvSpPr>
        <p:spPr>
          <a:xfrm>
            <a:off x="2136897" y="9874109"/>
            <a:ext cx="2892138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〒</a:t>
            </a:r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371-0846</a:t>
            </a:r>
            <a:r>
              <a:rPr lang="zh-TW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群馬県前橋市元総社町</a:t>
            </a:r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2-5-3</a:t>
            </a:r>
          </a:p>
          <a:p>
            <a:pPr algn="ctr"/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 027(252)166</a:t>
            </a:r>
            <a:r>
              <a:rPr lang="en-US" altLang="ja-JP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zh-TW" altLang="en-US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 027(25</a:t>
            </a:r>
            <a:r>
              <a:rPr lang="en-US" altLang="ja-JP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en-US" altLang="zh-TW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r>
              <a:rPr lang="en-US" altLang="ja-JP" sz="1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1776</a:t>
            </a:r>
            <a:endParaRPr lang="en-US" altLang="zh-TW" sz="10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3EB7C571-4BBD-AD1F-3772-88F85AB9418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794" b="97155" l="1898" r="94505">
                        <a14:foregroundMark x1="30969" y1="17012" x2="28072" y2="18731"/>
                        <a14:foregroundMark x1="31968" y1="14997" x2="32468" y2="17309"/>
                        <a14:foregroundMark x1="35365" y1="21636" x2="16883" y2="16123"/>
                        <a14:foregroundMark x1="16883" y1="16123" x2="38062" y2="8477"/>
                        <a14:foregroundMark x1="38062" y1="8477" x2="55245" y2="13041"/>
                        <a14:foregroundMark x1="55245" y1="13041" x2="55245" y2="13574"/>
                        <a14:foregroundMark x1="47952" y1="18494" x2="50350" y2="19324"/>
                        <a14:foregroundMark x1="7193" y1="47540" x2="18282" y2="37344"/>
                        <a14:foregroundMark x1="18282" y1="37344" x2="20280" y2="37759"/>
                        <a14:foregroundMark x1="49451" y1="47007" x2="63636" y2="33966"/>
                        <a14:foregroundMark x1="63636" y1="33966" x2="47153" y2="40723"/>
                        <a14:foregroundMark x1="47153" y1="40723" x2="53746" y2="38352"/>
                        <a14:foregroundMark x1="45554" y1="41494" x2="65235" y2="41909"/>
                        <a14:foregroundMark x1="65235" y1="41909" x2="67832" y2="33729"/>
                        <a14:foregroundMark x1="38761" y1="42976" x2="38761" y2="37759"/>
                        <a14:foregroundMark x1="45055" y1="37167" x2="45055" y2="37167"/>
                        <a14:foregroundMark x1="37263" y1="34914" x2="64436" y2="29994"/>
                        <a14:foregroundMark x1="23676" y1="55365" x2="29471" y2="47007"/>
                        <a14:foregroundMark x1="33866" y1="94843" x2="33367" y2="91642"/>
                        <a14:foregroundMark x1="60639" y1="96858" x2="64436" y2="97155"/>
                        <a14:foregroundMark x1="53746" y1="74392" x2="54745" y2="70362"/>
                        <a14:foregroundMark x1="53347" y1="69472" x2="53746" y2="69176"/>
                        <a14:foregroundMark x1="28072" y1="80439" x2="28072" y2="80439"/>
                        <a14:foregroundMark x1="28072" y1="78660" x2="25175" y2="80439"/>
                        <a14:foregroundMark x1="23177" y1="83580" x2="8192" y2="81565"/>
                        <a14:foregroundMark x1="12488" y1="32306" x2="14985" y2="18494"/>
                        <a14:foregroundMark x1="14985" y1="18494" x2="30869" y2="10373"/>
                        <a14:foregroundMark x1="30869" y1="10373" x2="48651" y2="7647"/>
                        <a14:foregroundMark x1="48651" y1="7647" x2="62937" y2="16835"/>
                        <a14:foregroundMark x1="62937" y1="16835" x2="39361" y2="27445"/>
                        <a14:foregroundMark x1="39361" y1="27445" x2="28571" y2="16123"/>
                        <a14:foregroundMark x1="28571" y1="16123" x2="22278" y2="24244"/>
                        <a14:foregroundMark x1="46953" y1="26556" x2="67632" y2="25193"/>
                        <a14:foregroundMark x1="67632" y1="25193" x2="72228" y2="23059"/>
                        <a14:foregroundMark x1="16384" y1="33432" x2="28472" y2="22999"/>
                        <a14:foregroundMark x1="28472" y1="22999" x2="21279" y2="30290"/>
                        <a14:foregroundMark x1="46553" y1="17309" x2="50350" y2="18494"/>
                        <a14:foregroundMark x1="11588" y1="21932" x2="18082" y2="11737"/>
                        <a14:foregroundMark x1="18082" y1="11737" x2="33666" y2="4624"/>
                        <a14:foregroundMark x1="33666" y1="4624" x2="24176" y2="5513"/>
                        <a14:foregroundMark x1="37263" y1="3794" x2="37263" y2="3794"/>
                        <a14:foregroundMark x1="41159" y1="30883" x2="38162" y2="44813"/>
                        <a14:foregroundMark x1="38162" y1="44813" x2="57642" y2="50563"/>
                        <a14:foregroundMark x1="57642" y1="50563" x2="65934" y2="46414"/>
                        <a14:foregroundMark x1="77123" y1="44695" x2="57343" y2="51393"/>
                        <a14:foregroundMark x1="57343" y1="51393" x2="45055" y2="50148"/>
                        <a14:foregroundMark x1="68332" y1="29994" x2="81219" y2="40664"/>
                        <a14:foregroundMark x1="81219" y1="40664" x2="68931" y2="51689"/>
                        <a14:foregroundMark x1="68931" y1="51689" x2="61039" y2="52164"/>
                        <a14:foregroundMark x1="35864" y1="57084" x2="17782" y2="52223"/>
                        <a14:foregroundMark x1="17782" y1="52223" x2="21279" y2="45821"/>
                        <a14:foregroundMark x1="67433" y1="58803" x2="75624" y2="65442"/>
                        <a14:foregroundMark x1="53746" y1="76111" x2="47952" y2="71488"/>
                        <a14:foregroundMark x1="25674" y1="33136" x2="25674" y2="33136"/>
                        <a14:foregroundMark x1="90709" y1="45821" x2="94605" y2="48429"/>
                        <a14:foregroundMark x1="7393" y1="16420" x2="7692" y2="26675"/>
                        <a14:foregroundMark x1="1898" y1="50148" x2="2797" y2="45110"/>
                        <a14:backgroundMark x1="44056" y1="92828" x2="44056" y2="9282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744" y="8932055"/>
            <a:ext cx="796388" cy="1342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945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3222</TotalTime>
  <Words>165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瀬下 邦久</dc:creator>
  <cp:lastModifiedBy>WS007</cp:lastModifiedBy>
  <cp:revision>146</cp:revision>
  <cp:lastPrinted>2025-03-26T04:53:34Z</cp:lastPrinted>
  <dcterms:created xsi:type="dcterms:W3CDTF">2018-05-28T23:26:38Z</dcterms:created>
  <dcterms:modified xsi:type="dcterms:W3CDTF">2025-03-26T08:04:57Z</dcterms:modified>
</cp:coreProperties>
</file>