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</p:sldIdLst>
  <p:sldSz cx="7192963" cy="103235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2" userDrawn="1">
          <p15:clr>
            <a:srgbClr val="A4A3A4"/>
          </p15:clr>
        </p15:guide>
        <p15:guide id="2" pos="22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  <a:srgbClr val="FFCCCC"/>
    <a:srgbClr val="CCFFCC"/>
    <a:srgbClr val="990000"/>
    <a:srgbClr val="663300"/>
    <a:srgbClr val="3399FF"/>
    <a:srgbClr val="66FFFF"/>
    <a:srgbClr val="2EBBB8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2862" y="102"/>
      </p:cViewPr>
      <p:guideLst>
        <p:guide orient="horz" pos="3252"/>
        <p:guide pos="22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78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3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EFA-CA9D-4314-8CD6-D2D65D572A92}" type="datetimeFigureOut">
              <a:rPr kumimoji="1" lang="ja-JP" altLang="en-US" smtClean="0"/>
              <a:t>2025/5/3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9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kumimoji="1"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6C8A3C-6AF6-BBAD-6F13-D765F23D3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91D44F4-90D2-D1D7-AD56-D4DD1AC79FE5}"/>
              </a:ext>
            </a:extLst>
          </p:cNvPr>
          <p:cNvSpPr/>
          <p:nvPr/>
        </p:nvSpPr>
        <p:spPr>
          <a:xfrm>
            <a:off x="272492" y="4178289"/>
            <a:ext cx="6669115" cy="1038147"/>
          </a:xfrm>
          <a:prstGeom prst="roundRect">
            <a:avLst>
              <a:gd name="adj" fmla="val 1830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1A2B63DE-E094-6296-7B5D-415DBD0376D5}"/>
              </a:ext>
            </a:extLst>
          </p:cNvPr>
          <p:cNvSpPr/>
          <p:nvPr/>
        </p:nvSpPr>
        <p:spPr>
          <a:xfrm>
            <a:off x="272492" y="5459724"/>
            <a:ext cx="6669115" cy="3560522"/>
          </a:xfrm>
          <a:prstGeom prst="roundRect">
            <a:avLst>
              <a:gd name="adj" fmla="val 616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501CFFC8-2AB3-654C-A5A1-1AE1E839CEA8}"/>
              </a:ext>
            </a:extLst>
          </p:cNvPr>
          <p:cNvSpPr/>
          <p:nvPr/>
        </p:nvSpPr>
        <p:spPr>
          <a:xfrm>
            <a:off x="279929" y="1395992"/>
            <a:ext cx="6669115" cy="2527614"/>
          </a:xfrm>
          <a:prstGeom prst="roundRect">
            <a:avLst>
              <a:gd name="adj" fmla="val 8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C8BB45C-0EB3-DD5E-B305-72369E6B706A}"/>
              </a:ext>
            </a:extLst>
          </p:cNvPr>
          <p:cNvSpPr/>
          <p:nvPr/>
        </p:nvSpPr>
        <p:spPr>
          <a:xfrm>
            <a:off x="4037280" y="1900451"/>
            <a:ext cx="2279925" cy="39676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7D8D196-6333-8B1B-E895-8DED2CF15A8C}"/>
              </a:ext>
            </a:extLst>
          </p:cNvPr>
          <p:cNvSpPr/>
          <p:nvPr/>
        </p:nvSpPr>
        <p:spPr>
          <a:xfrm>
            <a:off x="2507491" y="1898811"/>
            <a:ext cx="1402522" cy="39676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D8BFC6D-C001-A005-66C9-3594D5BC945B}"/>
              </a:ext>
            </a:extLst>
          </p:cNvPr>
          <p:cNvSpPr/>
          <p:nvPr/>
        </p:nvSpPr>
        <p:spPr>
          <a:xfrm>
            <a:off x="1993016" y="150673"/>
            <a:ext cx="316464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en-US" altLang="ja-JP" sz="12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2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2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2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2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 改正労働安全衛生規則施行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5327709-887A-5DEF-FC7D-9DFE6E8E31CB}"/>
              </a:ext>
            </a:extLst>
          </p:cNvPr>
          <p:cNvSpPr/>
          <p:nvPr/>
        </p:nvSpPr>
        <p:spPr>
          <a:xfrm>
            <a:off x="441744" y="2382108"/>
            <a:ext cx="647129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200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■「熱中症の自覚症状がある作業者」や「熱中症のおそれがある作業者を見つけた者」が、</a:t>
            </a:r>
            <a:endParaRPr lang="en-US" altLang="ja-JP" sz="1200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その旨を報告するための</a:t>
            </a:r>
            <a:r>
              <a:rPr lang="ja-JP" altLang="en-US" sz="1200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体制整備</a:t>
            </a:r>
            <a:r>
              <a:rPr lang="ja-JP" altLang="en-US" sz="1200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および</a:t>
            </a:r>
            <a:r>
              <a:rPr lang="ja-JP" altLang="en-US" sz="1200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関係作業者への周知</a:t>
            </a:r>
            <a:endParaRPr lang="en-US" altLang="ja-JP" sz="1200" dirty="0">
              <a:ln w="0">
                <a:noFill/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■熱中症のおそれがある労働者を把握した場合に、迅速かつ的確な判断が可能となるよう、</a:t>
            </a:r>
            <a:endParaRPr lang="en-US" altLang="ja-JP" sz="1200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①事業場における緊急連絡網、緊急搬送先の連絡先および所在地等</a:t>
            </a:r>
            <a:endParaRPr lang="en-US" altLang="ja-JP" sz="1200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②作業離脱、身体冷却、医療機関への搬送等、熱中症による重篤化を防止するために</a:t>
            </a:r>
            <a:endParaRPr lang="en-US" altLang="ja-JP" sz="1200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必要な措置の</a:t>
            </a:r>
            <a:r>
              <a:rPr lang="ja-JP" altLang="en-US" sz="1200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実施手順の作成</a:t>
            </a:r>
            <a:r>
              <a:rPr lang="ja-JP" altLang="en-US" sz="1200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および</a:t>
            </a:r>
            <a:r>
              <a:rPr lang="ja-JP" altLang="en-US" sz="1200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関係作業者への周知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333499E-FCAC-C720-19D2-CE81F538C3C9}"/>
              </a:ext>
            </a:extLst>
          </p:cNvPr>
          <p:cNvSpPr/>
          <p:nvPr/>
        </p:nvSpPr>
        <p:spPr>
          <a:xfrm>
            <a:off x="251353" y="920677"/>
            <a:ext cx="664797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死亡に至らせない（重篤化させない）ための適切な対策の実施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BBEA755-159E-441F-7F45-33609362C9DA}"/>
              </a:ext>
            </a:extLst>
          </p:cNvPr>
          <p:cNvSpPr/>
          <p:nvPr/>
        </p:nvSpPr>
        <p:spPr>
          <a:xfrm>
            <a:off x="2234569" y="1524087"/>
            <a:ext cx="272382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＜事業者への義務付け＞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8A35579-7DF2-020F-2E57-0B7F17D22673}"/>
              </a:ext>
            </a:extLst>
          </p:cNvPr>
          <p:cNvSpPr/>
          <p:nvPr/>
        </p:nvSpPr>
        <p:spPr>
          <a:xfrm>
            <a:off x="995363" y="1901198"/>
            <a:ext cx="1384862" cy="39676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43D183C-6C4D-BEDB-500C-209E035EEC5B}"/>
              </a:ext>
            </a:extLst>
          </p:cNvPr>
          <p:cNvSpPr/>
          <p:nvPr/>
        </p:nvSpPr>
        <p:spPr>
          <a:xfrm>
            <a:off x="951499" y="1900082"/>
            <a:ext cx="54168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dirty="0">
                <a:ln w="0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体制整備　手順作成　関係者への周知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B8F0FDA-D364-04B4-F472-7FEDFE2E554F}"/>
              </a:ext>
            </a:extLst>
          </p:cNvPr>
          <p:cNvSpPr/>
          <p:nvPr/>
        </p:nvSpPr>
        <p:spPr>
          <a:xfrm>
            <a:off x="2460041" y="4270254"/>
            <a:ext cx="226215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＜対象となるのは＞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97A43BD-2AB2-5CB4-831B-38DB0AE3F501}"/>
              </a:ext>
            </a:extLst>
          </p:cNvPr>
          <p:cNvSpPr/>
          <p:nvPr/>
        </p:nvSpPr>
        <p:spPr>
          <a:xfrm>
            <a:off x="417183" y="4585702"/>
            <a:ext cx="630548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WBGT28</a:t>
            </a:r>
            <a:r>
              <a:rPr lang="ja-JP" altLang="en-US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度以上</a:t>
            </a:r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または</a:t>
            </a:r>
            <a:r>
              <a:rPr lang="ja-JP" altLang="en-US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気温</a:t>
            </a:r>
            <a:r>
              <a:rPr lang="en-US" altLang="ja-JP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lang="ja-JP" altLang="en-US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度以上</a:t>
            </a:r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の環境下で</a:t>
            </a:r>
            <a:endParaRPr lang="en-US" altLang="ja-JP" sz="14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連続</a:t>
            </a:r>
            <a:r>
              <a:rPr lang="en-US" altLang="ja-JP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時間以上</a:t>
            </a:r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または</a:t>
            </a:r>
            <a:r>
              <a:rPr lang="ja-JP" altLang="en-US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</a:t>
            </a:r>
            <a:r>
              <a:rPr lang="en-US" altLang="ja-JP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時間を超えて</a:t>
            </a:r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実施」が見込まれる作業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87BD9FE2-A8FC-18E1-8008-99C53CE33E6C}"/>
              </a:ext>
            </a:extLst>
          </p:cNvPr>
          <p:cNvSpPr/>
          <p:nvPr/>
        </p:nvSpPr>
        <p:spPr>
          <a:xfrm>
            <a:off x="441744" y="5946888"/>
            <a:ext cx="5698996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■熱中症を自覚したら・熱中症のおそれのある者を発見したら</a:t>
            </a:r>
            <a:endParaRPr lang="en-US" altLang="ja-JP" sz="14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8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➡</a:t>
            </a:r>
            <a:r>
              <a:rPr lang="ja-JP" altLang="en-US" sz="16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直ちに作業離脱、身体冷却</a:t>
            </a:r>
            <a:endParaRPr lang="en-US" altLang="ja-JP" sz="1600" b="1" dirty="0">
              <a:ln w="0">
                <a:noFill/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■意識の異常等（普段と様子が違う）があれば</a:t>
            </a:r>
            <a:endParaRPr lang="en-US" altLang="ja-JP" sz="14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➡</a:t>
            </a:r>
            <a:r>
              <a:rPr lang="ja-JP" altLang="en-US" sz="16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すぐに「</a:t>
            </a:r>
            <a:r>
              <a:rPr lang="en-US" altLang="ja-JP" sz="16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119</a:t>
            </a:r>
            <a:r>
              <a:rPr lang="ja-JP" altLang="en-US" sz="16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番」</a:t>
            </a:r>
            <a:endParaRPr lang="en-US" altLang="ja-JP" sz="1600" b="1" dirty="0">
              <a:ln w="0">
                <a:noFill/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400" b="1" dirty="0">
                <a:ln w="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➡</a:t>
            </a:r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迷う場合は安易な判断は避け「＃</a:t>
            </a:r>
            <a:r>
              <a:rPr lang="en-US" altLang="ja-JP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7119</a:t>
            </a:r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」など専門機関に相談</a:t>
            </a:r>
            <a:endParaRPr lang="en-US" altLang="ja-JP" sz="14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■医療機関までの搬送の間や経過観察中は一人にしない</a:t>
            </a:r>
            <a:endParaRPr lang="en-US" altLang="ja-JP" sz="14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（単独作業の場合は常に連絡できる状態を維持）</a:t>
            </a:r>
            <a:endParaRPr lang="en-US" altLang="ja-JP" sz="14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■回復後であっても体調急変等により症状が悪化するケースがある</a:t>
            </a:r>
            <a:endParaRPr lang="en-US" altLang="ja-JP" sz="1400" b="1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（連絡体制や体調急変時などの対応をあらかじめ定めておく）</a:t>
            </a: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7152C42D-7AFF-0129-8763-5433D2CB05A2}"/>
              </a:ext>
            </a:extLst>
          </p:cNvPr>
          <p:cNvGrpSpPr/>
          <p:nvPr/>
        </p:nvGrpSpPr>
        <p:grpSpPr>
          <a:xfrm>
            <a:off x="272492" y="381988"/>
            <a:ext cx="6647976" cy="646332"/>
            <a:chOff x="272492" y="524868"/>
            <a:chExt cx="6647976" cy="646332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096C50E1-F38D-CED3-21CA-8B537CB7A851}"/>
                </a:ext>
              </a:extLst>
            </p:cNvPr>
            <p:cNvSpPr/>
            <p:nvPr/>
          </p:nvSpPr>
          <p:spPr>
            <a:xfrm>
              <a:off x="272493" y="524869"/>
              <a:ext cx="664797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3600" b="1" dirty="0">
                  <a:ln w="381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職場における熱中症対策の強化</a:t>
              </a: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80F9BA38-517E-A22D-6634-9065C39326D7}"/>
                </a:ext>
              </a:extLst>
            </p:cNvPr>
            <p:cNvSpPr/>
            <p:nvPr/>
          </p:nvSpPr>
          <p:spPr>
            <a:xfrm>
              <a:off x="272492" y="524868"/>
              <a:ext cx="664797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3600" b="1" dirty="0">
                  <a:ln w="0">
                    <a:noFill/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職場における熱中症対策の強化</a:t>
              </a:r>
            </a:p>
          </p:txBody>
        </p:sp>
      </p:grp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C1CC454-CE1B-AE99-198D-5DD7428EF75A}"/>
              </a:ext>
            </a:extLst>
          </p:cNvPr>
          <p:cNvSpPr/>
          <p:nvPr/>
        </p:nvSpPr>
        <p:spPr>
          <a:xfrm>
            <a:off x="2507491" y="5578520"/>
            <a:ext cx="226215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b="1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＜処置のポイント＞</a:t>
            </a:r>
          </a:p>
        </p:txBody>
      </p:sp>
      <p:pic>
        <p:nvPicPr>
          <p:cNvPr id="5" name="図 4" descr="ヘルメット, 挿絵 が含まれている画像&#10;&#10;自動的に生成された説明">
            <a:extLst>
              <a:ext uri="{FF2B5EF4-FFF2-40B4-BE49-F238E27FC236}">
                <a16:creationId xmlns:a16="http://schemas.microsoft.com/office/drawing/2014/main" id="{5C940517-126B-2D8A-2F04-9C7C4EB622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499" y="3811317"/>
            <a:ext cx="1353948" cy="1677756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77D87E2-1B66-27C3-D565-6A9DB443AC7A}"/>
              </a:ext>
            </a:extLst>
          </p:cNvPr>
          <p:cNvGrpSpPr/>
          <p:nvPr/>
        </p:nvGrpSpPr>
        <p:grpSpPr>
          <a:xfrm>
            <a:off x="4503043" y="6384636"/>
            <a:ext cx="2595364" cy="756276"/>
            <a:chOff x="4467424" y="4952124"/>
            <a:chExt cx="2595364" cy="756276"/>
          </a:xfrm>
        </p:grpSpPr>
        <p:sp>
          <p:nvSpPr>
            <p:cNvPr id="44" name="楕円 43">
              <a:extLst>
                <a:ext uri="{FF2B5EF4-FFF2-40B4-BE49-F238E27FC236}">
                  <a16:creationId xmlns:a16="http://schemas.microsoft.com/office/drawing/2014/main" id="{5FB9E84C-581A-E6BE-DCD0-64913634D577}"/>
                </a:ext>
              </a:extLst>
            </p:cNvPr>
            <p:cNvSpPr/>
            <p:nvPr/>
          </p:nvSpPr>
          <p:spPr>
            <a:xfrm>
              <a:off x="4467424" y="4956924"/>
              <a:ext cx="751476" cy="751476"/>
            </a:xfrm>
            <a:prstGeom prst="ellipse">
              <a:avLst/>
            </a:prstGeom>
            <a:gradFill flip="none" rotWithShape="1">
              <a:gsLst>
                <a:gs pos="0">
                  <a:srgbClr val="FFCCCC"/>
                </a:gs>
                <a:gs pos="90000">
                  <a:srgbClr val="FF00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楕円 44">
              <a:extLst>
                <a:ext uri="{FF2B5EF4-FFF2-40B4-BE49-F238E27FC236}">
                  <a16:creationId xmlns:a16="http://schemas.microsoft.com/office/drawing/2014/main" id="{59636421-598A-2F7D-8368-35426447C7AD}"/>
                </a:ext>
              </a:extLst>
            </p:cNvPr>
            <p:cNvSpPr/>
            <p:nvPr/>
          </p:nvSpPr>
          <p:spPr>
            <a:xfrm>
              <a:off x="5389368" y="4952124"/>
              <a:ext cx="751476" cy="751476"/>
            </a:xfrm>
            <a:prstGeom prst="ellipse">
              <a:avLst/>
            </a:prstGeom>
            <a:gradFill flip="none" rotWithShape="1">
              <a:gsLst>
                <a:gs pos="0">
                  <a:srgbClr val="FFD595"/>
                </a:gs>
                <a:gs pos="88000">
                  <a:srgbClr val="FF99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楕円 45">
              <a:extLst>
                <a:ext uri="{FF2B5EF4-FFF2-40B4-BE49-F238E27FC236}">
                  <a16:creationId xmlns:a16="http://schemas.microsoft.com/office/drawing/2014/main" id="{786CB61D-4F51-65EE-AAA6-D0BB7A1DFDC9}"/>
                </a:ext>
              </a:extLst>
            </p:cNvPr>
            <p:cNvSpPr/>
            <p:nvPr/>
          </p:nvSpPr>
          <p:spPr>
            <a:xfrm>
              <a:off x="6311312" y="4952124"/>
              <a:ext cx="751476" cy="751476"/>
            </a:xfrm>
            <a:prstGeom prst="ellipse">
              <a:avLst/>
            </a:prstGeom>
            <a:gradFill flip="none" rotWithShape="1">
              <a:gsLst>
                <a:gs pos="0">
                  <a:srgbClr val="8ABDE2"/>
                </a:gs>
                <a:gs pos="98000">
                  <a:srgbClr val="0070C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二等辺三角形 46">
              <a:extLst>
                <a:ext uri="{FF2B5EF4-FFF2-40B4-BE49-F238E27FC236}">
                  <a16:creationId xmlns:a16="http://schemas.microsoft.com/office/drawing/2014/main" id="{FB8F9FD4-0A95-FDC9-EB66-59C4FE5ADF1A}"/>
                </a:ext>
              </a:extLst>
            </p:cNvPr>
            <p:cNvSpPr/>
            <p:nvPr/>
          </p:nvSpPr>
          <p:spPr>
            <a:xfrm rot="5400000">
              <a:off x="5185493" y="5277153"/>
              <a:ext cx="237281" cy="111017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8" name="二等辺三角形 47">
              <a:extLst>
                <a:ext uri="{FF2B5EF4-FFF2-40B4-BE49-F238E27FC236}">
                  <a16:creationId xmlns:a16="http://schemas.microsoft.com/office/drawing/2014/main" id="{337D3D31-083F-84B6-148D-ACCEA134273A}"/>
                </a:ext>
              </a:extLst>
            </p:cNvPr>
            <p:cNvSpPr/>
            <p:nvPr/>
          </p:nvSpPr>
          <p:spPr>
            <a:xfrm rot="5400000">
              <a:off x="6107437" y="5277153"/>
              <a:ext cx="237281" cy="111017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252E68EF-D5D1-B741-0FE3-F1E56819B0EF}"/>
                </a:ext>
              </a:extLst>
            </p:cNvPr>
            <p:cNvSpPr/>
            <p:nvPr/>
          </p:nvSpPr>
          <p:spPr>
            <a:xfrm>
              <a:off x="4566088" y="5227970"/>
              <a:ext cx="567748" cy="23175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r>
                <a:rPr lang="ja-JP" altLang="en-US" sz="1400" b="1" dirty="0">
                  <a:ln w="0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見つける</a:t>
              </a: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46A2913F-412C-2DF0-5988-62F1F31BCC1D}"/>
                </a:ext>
              </a:extLst>
            </p:cNvPr>
            <p:cNvSpPr/>
            <p:nvPr/>
          </p:nvSpPr>
          <p:spPr>
            <a:xfrm>
              <a:off x="5496222" y="5211985"/>
              <a:ext cx="567748" cy="23175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r>
                <a:rPr lang="ja-JP" altLang="en-US" sz="1400" b="1" dirty="0">
                  <a:ln w="0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判断する</a:t>
              </a:r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C9106C0F-104E-D7A9-396F-C83B3CD5C2B5}"/>
                </a:ext>
              </a:extLst>
            </p:cNvPr>
            <p:cNvSpPr/>
            <p:nvPr/>
          </p:nvSpPr>
          <p:spPr>
            <a:xfrm>
              <a:off x="6419733" y="5207395"/>
              <a:ext cx="567748" cy="23175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r>
                <a:rPr lang="ja-JP" altLang="en-US" sz="1400" b="1" dirty="0">
                  <a:ln w="0">
                    <a:noFill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対処する</a:t>
              </a:r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8E971D-08F0-4AE5-063D-627FE8C609C2}"/>
              </a:ext>
            </a:extLst>
          </p:cNvPr>
          <p:cNvSpPr/>
          <p:nvPr/>
        </p:nvSpPr>
        <p:spPr>
          <a:xfrm>
            <a:off x="627847" y="6155578"/>
            <a:ext cx="5929828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800" dirty="0">
                <a:ln w="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ふらつき・生あくび・失神・大量の発汗・痙攣・めまい・筋肉痛・こむら返り・頭痛・不快感・吐き気・倦怠感・高体温　等</a:t>
            </a:r>
            <a:endParaRPr lang="en-US" altLang="ja-JP" sz="800" dirty="0">
              <a:ln w="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CA1BB88-5201-29CB-A094-266EAFC64E21}"/>
              </a:ext>
            </a:extLst>
          </p:cNvPr>
          <p:cNvSpPr/>
          <p:nvPr/>
        </p:nvSpPr>
        <p:spPr>
          <a:xfrm>
            <a:off x="940124" y="9146946"/>
            <a:ext cx="594044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一般社団法人群馬県建設業協会　　　　　</a:t>
            </a:r>
          </a:p>
          <a:p>
            <a:r>
              <a:rPr lang="ja-JP" altLang="en-US" sz="2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建設業労働災害防止協会群馬県支部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99C3E8-0D9E-1E3B-F35B-CACFF6F88AFB}"/>
              </a:ext>
            </a:extLst>
          </p:cNvPr>
          <p:cNvSpPr/>
          <p:nvPr/>
        </p:nvSpPr>
        <p:spPr>
          <a:xfrm>
            <a:off x="2261076" y="9874109"/>
            <a:ext cx="289213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371-0846</a:t>
            </a:r>
            <a:r>
              <a:rPr lang="zh-TW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群馬県前橋市元総社町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2-5-3</a:t>
            </a:r>
          </a:p>
          <a:p>
            <a:pPr algn="ctr"/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027(252)1666</a:t>
            </a:r>
            <a:r>
              <a:rPr lang="zh-TW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 027(252)1993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F29B693-A35A-45AB-5363-4152B03F83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024" y="8620351"/>
            <a:ext cx="1727202" cy="17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945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3180</TotalTime>
  <Words>404</Words>
  <Application>Microsoft Office PowerPoint</Application>
  <PresentationFormat>ユーザー設定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瀬下 邦久</dc:creator>
  <cp:lastModifiedBy>藤塚 群馬県建設業協会</cp:lastModifiedBy>
  <cp:revision>152</cp:revision>
  <cp:lastPrinted>2025-05-02T06:43:21Z</cp:lastPrinted>
  <dcterms:created xsi:type="dcterms:W3CDTF">2018-05-28T23:26:38Z</dcterms:created>
  <dcterms:modified xsi:type="dcterms:W3CDTF">2025-05-03T02:21:11Z</dcterms:modified>
</cp:coreProperties>
</file>