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</p:sldIdLst>
  <p:sldSz cx="7192963" cy="103235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323366"/>
    <a:srgbClr val="FF5050"/>
    <a:srgbClr val="2EBBB8"/>
    <a:srgbClr val="33CCCC"/>
    <a:srgbClr val="00CC99"/>
    <a:srgbClr val="CCFFCC"/>
    <a:srgbClr val="99FF99"/>
    <a:srgbClr val="CC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54" y="84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E9F2F4-9702-838A-5B11-1DE8EEB261E4}"/>
              </a:ext>
            </a:extLst>
          </p:cNvPr>
          <p:cNvSpPr/>
          <p:nvPr/>
        </p:nvSpPr>
        <p:spPr>
          <a:xfrm>
            <a:off x="52142" y="-4457"/>
            <a:ext cx="7192963" cy="1032797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爆発: 8 pt 2">
            <a:extLst>
              <a:ext uri="{FF2B5EF4-FFF2-40B4-BE49-F238E27FC236}">
                <a16:creationId xmlns:a16="http://schemas.microsoft.com/office/drawing/2014/main" id="{6EBBC40A-1611-439C-A5FE-A4DB0DD22CC7}"/>
              </a:ext>
            </a:extLst>
          </p:cNvPr>
          <p:cNvSpPr/>
          <p:nvPr/>
        </p:nvSpPr>
        <p:spPr>
          <a:xfrm>
            <a:off x="593448" y="413290"/>
            <a:ext cx="6006066" cy="926506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7C9C02-9D32-1829-535B-D818C4AA5287}"/>
              </a:ext>
            </a:extLst>
          </p:cNvPr>
          <p:cNvSpPr/>
          <p:nvPr/>
        </p:nvSpPr>
        <p:spPr>
          <a:xfrm>
            <a:off x="170398" y="1254252"/>
            <a:ext cx="6890124" cy="184467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12700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「全国安全週間」</a:t>
            </a:r>
            <a:r>
              <a:rPr lang="ja-JP" altLang="en-US" sz="4000" b="1" dirty="0">
                <a:ln w="127000">
                  <a:solidFill>
                    <a:srgbClr val="FFCC00"/>
                  </a:solidFill>
                </a:ln>
                <a:solidFill>
                  <a:srgbClr val="FFCC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前後の月を含めて</a:t>
            </a:r>
            <a:endParaRPr lang="en-US" altLang="ja-JP" sz="4000" b="1" dirty="0">
              <a:ln w="127000">
                <a:solidFill>
                  <a:srgbClr val="FFCC00"/>
                </a:solidFill>
              </a:ln>
              <a:solidFill>
                <a:srgbClr val="FFCC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4000" b="1" dirty="0">
                <a:ln w="127000">
                  <a:solidFill>
                    <a:srgbClr val="FFCC00"/>
                  </a:solidFill>
                </a:ln>
                <a:solidFill>
                  <a:srgbClr val="FFCC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安全対策の見直しを！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E384C2D-89D8-83BA-DB93-6FA08E1DE269}"/>
              </a:ext>
            </a:extLst>
          </p:cNvPr>
          <p:cNvSpPr/>
          <p:nvPr/>
        </p:nvSpPr>
        <p:spPr>
          <a:xfrm>
            <a:off x="164584" y="1252643"/>
            <a:ext cx="6890124" cy="184467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「全国安全週間」</a:t>
            </a:r>
            <a:r>
              <a:rPr lang="ja-JP" altLang="en-US" sz="4000" b="1" dirty="0">
                <a:ln w="1905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前後の月を含めて</a:t>
            </a:r>
            <a:endParaRPr lang="en-US" altLang="ja-JP" sz="4000" b="1" dirty="0">
              <a:ln w="19050">
                <a:solidFill>
                  <a:schemeClr val="tx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4000" b="1" dirty="0">
                <a:ln w="1905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安全対策の見直しを！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A1F4309-2C8A-4FF4-8556-9193BE63C55A}"/>
              </a:ext>
            </a:extLst>
          </p:cNvPr>
          <p:cNvSpPr/>
          <p:nvPr/>
        </p:nvSpPr>
        <p:spPr>
          <a:xfrm>
            <a:off x="164584" y="3273674"/>
            <a:ext cx="6874333" cy="571799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92BC94A-0B30-4185-82DE-4CD85A795FDD}"/>
              </a:ext>
            </a:extLst>
          </p:cNvPr>
          <p:cNvSpPr/>
          <p:nvPr/>
        </p:nvSpPr>
        <p:spPr>
          <a:xfrm>
            <a:off x="1508392" y="112390"/>
            <a:ext cx="4149148" cy="2969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285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▪▪▪ 支部長メッセージ▪▪▪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5149566-5707-47B9-9417-11EAB8941C83}"/>
              </a:ext>
            </a:extLst>
          </p:cNvPr>
          <p:cNvSpPr/>
          <p:nvPr/>
        </p:nvSpPr>
        <p:spPr>
          <a:xfrm>
            <a:off x="1648496" y="668923"/>
            <a:ext cx="4009044" cy="35492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労働災害対策、待ったなし！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C77CB86-85B5-4DF5-9615-1D04818A8C01}"/>
              </a:ext>
            </a:extLst>
          </p:cNvPr>
          <p:cNvSpPr/>
          <p:nvPr/>
        </p:nvSpPr>
        <p:spPr>
          <a:xfrm>
            <a:off x="380395" y="3352144"/>
            <a:ext cx="628890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災害の９割は</a:t>
            </a:r>
            <a:endParaRPr lang="en-US" altLang="ja-JP" sz="2800" b="1" dirty="0">
              <a:ln w="0">
                <a:solidFill>
                  <a:schemeClr val="tx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「不安全な状態」</a:t>
            </a:r>
            <a:r>
              <a:rPr lang="ja-JP" altLang="en-US" sz="2800" b="1" dirty="0">
                <a:ln w="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2800" b="1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「不安全な行動」</a:t>
            </a:r>
            <a:endParaRPr lang="en-US" altLang="ja-JP" sz="2800" b="1" dirty="0">
              <a:ln w="0">
                <a:solidFill>
                  <a:srgbClr val="FF0000"/>
                </a:solidFill>
              </a:ln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n w="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の組み合わせで発生！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830DA7B-734C-B4A7-E094-D22EBAC0BF77}"/>
              </a:ext>
            </a:extLst>
          </p:cNvPr>
          <p:cNvSpPr/>
          <p:nvPr/>
        </p:nvSpPr>
        <p:spPr>
          <a:xfrm>
            <a:off x="441744" y="4815609"/>
            <a:ext cx="5491851" cy="40421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■運搬車両の過積載禁止の徹底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■建設機械との接触事故防止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■電動工具の使用前点検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■仮囲い等仮設資機材の確認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■安全通路の確保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■担当車両の日常点検実施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■通勤時の安全運転の励行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■近隣住民への挨拶徹底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■強風による飛散物に注意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■熱中症の注意喚起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■事務所・休憩所の整理整頓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8BD674EF-68A9-4CE2-A559-C45FB2898E04}"/>
              </a:ext>
            </a:extLst>
          </p:cNvPr>
          <p:cNvCxnSpPr>
            <a:cxnSpLocks/>
          </p:cNvCxnSpPr>
          <p:nvPr/>
        </p:nvCxnSpPr>
        <p:spPr>
          <a:xfrm>
            <a:off x="304694" y="4737139"/>
            <a:ext cx="6636735" cy="0"/>
          </a:xfrm>
          <a:prstGeom prst="line">
            <a:avLst/>
          </a:prstGeom>
          <a:ln w="63500">
            <a:solidFill>
              <a:srgbClr val="FFCC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2220EFE-952D-537D-BB54-318A9ACF5E54}"/>
              </a:ext>
            </a:extLst>
          </p:cNvPr>
          <p:cNvSpPr/>
          <p:nvPr/>
        </p:nvSpPr>
        <p:spPr>
          <a:xfrm>
            <a:off x="8270" y="2103947"/>
            <a:ext cx="3663182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日（準備期間 令和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900" b="1" dirty="0">
                <a:ln w="3175">
                  <a:noFill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00AB746-694C-92E5-BB7A-F769FE840E3E}"/>
              </a:ext>
            </a:extLst>
          </p:cNvPr>
          <p:cNvSpPr/>
          <p:nvPr/>
        </p:nvSpPr>
        <p:spPr>
          <a:xfrm rot="21272991">
            <a:off x="4050870" y="6738242"/>
            <a:ext cx="2448055" cy="13065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Left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どんな小さな事故も</a:t>
            </a:r>
            <a:endParaRPr lang="en-US" altLang="ja-JP" sz="4000" b="1" dirty="0">
              <a:ln w="3175">
                <a:solidFill>
                  <a:srgbClr val="FF0000"/>
                </a:solidFill>
              </a:ln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40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おこさない</a:t>
            </a:r>
            <a:r>
              <a:rPr lang="en-US" altLang="ja-JP" sz="40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!!</a:t>
            </a:r>
            <a:endParaRPr lang="ja-JP" altLang="en-US" sz="4000" b="1" dirty="0">
              <a:ln w="3175">
                <a:solidFill>
                  <a:srgbClr val="FF0000"/>
                </a:solidFill>
              </a:ln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53106167-4525-69C7-0F96-B630EF9034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226" y="4999209"/>
            <a:ext cx="3276737" cy="1559727"/>
          </a:xfrm>
          <a:prstGeom prst="rect">
            <a:avLst/>
          </a:prstGeom>
        </p:spPr>
      </p:pic>
      <p:sp>
        <p:nvSpPr>
          <p:cNvPr id="9" name="楕円 8">
            <a:extLst>
              <a:ext uri="{FF2B5EF4-FFF2-40B4-BE49-F238E27FC236}">
                <a16:creationId xmlns:a16="http://schemas.microsoft.com/office/drawing/2014/main" id="{3457B253-928E-2EB7-F2E0-DC79A95E908F}"/>
              </a:ext>
            </a:extLst>
          </p:cNvPr>
          <p:cNvSpPr/>
          <p:nvPr/>
        </p:nvSpPr>
        <p:spPr>
          <a:xfrm>
            <a:off x="5424269" y="8058564"/>
            <a:ext cx="1517160" cy="151716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1C506A0-575B-B86C-E5A9-4BFDF92D27B4}"/>
              </a:ext>
            </a:extLst>
          </p:cNvPr>
          <p:cNvSpPr/>
          <p:nvPr/>
        </p:nvSpPr>
        <p:spPr>
          <a:xfrm>
            <a:off x="5589411" y="8158917"/>
            <a:ext cx="1172116" cy="143116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0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＜スローガン＞</a:t>
            </a:r>
            <a:endParaRPr lang="en-US" altLang="ja-JP" sz="10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危険に気付く</a:t>
            </a:r>
            <a:endParaRPr lang="en-US" altLang="ja-JP" sz="11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あなたの目</a:t>
            </a:r>
            <a:endParaRPr lang="en-US" altLang="ja-JP" sz="11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3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そして摘み取る</a:t>
            </a:r>
            <a:endParaRPr lang="en-US" altLang="ja-JP" sz="11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危険の芽</a:t>
            </a:r>
            <a:endParaRPr lang="en-US" altLang="ja-JP" sz="11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3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みんなで気付く</a:t>
            </a:r>
            <a:endParaRPr lang="en-US" altLang="ja-JP" sz="11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職場の安全</a:t>
            </a:r>
            <a:endParaRPr lang="en-US" altLang="ja-JP" sz="11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05B4E5-AF4E-9C4D-9A9D-B91B556B9DFE}"/>
              </a:ext>
            </a:extLst>
          </p:cNvPr>
          <p:cNvSpPr/>
          <p:nvPr/>
        </p:nvSpPr>
        <p:spPr>
          <a:xfrm>
            <a:off x="874708" y="9194583"/>
            <a:ext cx="594044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一般社団法人群馬県建設業協会　　　　　</a:t>
            </a:r>
          </a:p>
          <a:p>
            <a:r>
              <a:rPr lang="ja-JP" altLang="en-US" sz="2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建設業労働災害防止協会群馬県支部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2874444-4C2C-7415-1BEB-94E7A5815870}"/>
              </a:ext>
            </a:extLst>
          </p:cNvPr>
          <p:cNvSpPr/>
          <p:nvPr/>
        </p:nvSpPr>
        <p:spPr>
          <a:xfrm>
            <a:off x="2136897" y="9874109"/>
            <a:ext cx="289213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371-0846</a:t>
            </a:r>
            <a:r>
              <a:rPr lang="zh-TW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群馬県前橋市元総社町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2-5-3</a:t>
            </a:r>
          </a:p>
          <a:p>
            <a:pPr algn="ctr"/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027(252)166</a:t>
            </a:r>
            <a:r>
              <a:rPr lang="en-US" altLang="ja-JP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zh-TW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027(25</a:t>
            </a:r>
            <a:r>
              <a:rPr lang="en-US" altLang="ja-JP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)1</a:t>
            </a:r>
            <a:r>
              <a:rPr lang="en-US" altLang="ja-JP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776</a:t>
            </a:r>
            <a:endParaRPr lang="en-US" altLang="zh-TW" sz="1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8928D73-925D-9FB6-8B06-AA54FF5F2C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977" y="8566206"/>
            <a:ext cx="1844679" cy="18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05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2388</TotalTime>
  <Words>217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瀬下 邦久</dc:creator>
  <cp:lastModifiedBy>WS007</cp:lastModifiedBy>
  <cp:revision>132</cp:revision>
  <cp:lastPrinted>2024-05-28T23:36:46Z</cp:lastPrinted>
  <dcterms:created xsi:type="dcterms:W3CDTF">2018-05-28T23:26:38Z</dcterms:created>
  <dcterms:modified xsi:type="dcterms:W3CDTF">2024-05-29T07:20:57Z</dcterms:modified>
</cp:coreProperties>
</file>